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8"/>
  </p:notesMasterIdLst>
  <p:handoutMasterIdLst>
    <p:handoutMasterId r:id="rId49"/>
  </p:handoutMasterIdLst>
  <p:sldIdLst>
    <p:sldId id="274" r:id="rId3"/>
    <p:sldId id="425" r:id="rId4"/>
    <p:sldId id="609" r:id="rId5"/>
    <p:sldId id="610" r:id="rId6"/>
    <p:sldId id="611" r:id="rId7"/>
    <p:sldId id="612" r:id="rId8"/>
    <p:sldId id="613" r:id="rId9"/>
    <p:sldId id="614" r:id="rId10"/>
    <p:sldId id="426" r:id="rId11"/>
    <p:sldId id="428" r:id="rId12"/>
    <p:sldId id="544" r:id="rId13"/>
    <p:sldId id="431" r:id="rId14"/>
    <p:sldId id="437" r:id="rId15"/>
    <p:sldId id="435" r:id="rId16"/>
    <p:sldId id="545" r:id="rId17"/>
    <p:sldId id="546" r:id="rId18"/>
    <p:sldId id="441" r:id="rId19"/>
    <p:sldId id="444" r:id="rId20"/>
    <p:sldId id="547" r:id="rId21"/>
    <p:sldId id="548" r:id="rId22"/>
    <p:sldId id="549" r:id="rId23"/>
    <p:sldId id="550" r:id="rId24"/>
    <p:sldId id="551" r:id="rId25"/>
    <p:sldId id="552" r:id="rId26"/>
    <p:sldId id="553" r:id="rId27"/>
    <p:sldId id="554" r:id="rId28"/>
    <p:sldId id="555" r:id="rId29"/>
    <p:sldId id="556" r:id="rId30"/>
    <p:sldId id="557" r:id="rId31"/>
    <p:sldId id="584" r:id="rId32"/>
    <p:sldId id="585" r:id="rId33"/>
    <p:sldId id="587" r:id="rId34"/>
    <p:sldId id="590" r:id="rId35"/>
    <p:sldId id="591" r:id="rId36"/>
    <p:sldId id="594" r:id="rId37"/>
    <p:sldId id="596" r:id="rId38"/>
    <p:sldId id="598" r:id="rId39"/>
    <p:sldId id="607" r:id="rId40"/>
    <p:sldId id="603" r:id="rId41"/>
    <p:sldId id="605" r:id="rId42"/>
    <p:sldId id="606" r:id="rId43"/>
    <p:sldId id="421" r:id="rId44"/>
    <p:sldId id="608" r:id="rId45"/>
    <p:sldId id="423" r:id="rId46"/>
    <p:sldId id="424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C9"/>
    <a:srgbClr val="FBEEDC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8" autoAdjust="0"/>
    <p:restoredTop sz="94533" autoAdjust="0"/>
  </p:normalViewPr>
  <p:slideViewPr>
    <p:cSldViewPr>
      <p:cViewPr varScale="1">
        <p:scale>
          <a:sx n="75" d="100"/>
          <a:sy n="75" d="100"/>
        </p:scale>
        <p:origin x="-474" y="-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3/25/2015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57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846813-EC07-463F-88C6-89222FEEFF73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51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1CC5C-B604-4E61-A93F-039A61AE8E7C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45712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409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595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8F7C87-297F-4768-A2F9-56F4DE179C51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33705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75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452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3/25/2015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0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23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  <p:sldLayoutId id="2147483674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/docs/Web/API/NodeLis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ejohn.org/blog/dom-documentfragments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37.png"/><Relationship Id="rId3" Type="http://schemas.openxmlformats.org/officeDocument/2006/relationships/hyperlink" Target="https://softuni.bg/courses/javascript-basics/" TargetMode="External"/><Relationship Id="rId7" Type="http://schemas.openxmlformats.org/officeDocument/2006/relationships/image" Target="../media/image34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6.png"/><Relationship Id="rId5" Type="http://schemas.openxmlformats.org/officeDocument/2006/relationships/image" Target="../media/image33.jpeg"/><Relationship Id="rId15" Type="http://schemas.openxmlformats.org/officeDocument/2006/relationships/image" Target="../media/image38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35.png"/><Relationship Id="rId14" Type="http://schemas.openxmlformats.org/officeDocument/2006/relationships/hyperlink" Target="http://www.softwaregroup-bg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3" TargetMode="Externa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85800"/>
            <a:ext cx="8168358" cy="1144048"/>
          </a:xfrm>
        </p:spPr>
        <p:txBody>
          <a:bodyPr>
            <a:normAutofit/>
          </a:bodyPr>
          <a:lstStyle/>
          <a:p>
            <a:r>
              <a:rPr lang="en-US" dirty="0" smtClean="0"/>
              <a:t>DOM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981200"/>
            <a:ext cx="8215313" cy="1452821"/>
          </a:xfrm>
        </p:spPr>
        <p:txBody>
          <a:bodyPr>
            <a:normAutofit/>
          </a:bodyPr>
          <a:lstStyle/>
          <a:p>
            <a:r>
              <a:rPr lang="en-US" dirty="0" smtClean="0"/>
              <a:t>Document </a:t>
            </a:r>
            <a:r>
              <a:rPr lang="en-US" dirty="0"/>
              <a:t>Object Model (DOM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026" name="Picture 2" descr="http://webhelp101.com/wp-content/uploads/2012/05/css-tutorials-dom.jpg"/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2"/>
          <a:stretch/>
        </p:blipFill>
        <p:spPr bwMode="auto">
          <a:xfrm>
            <a:off x="6780212" y="3733800"/>
            <a:ext cx="4724400" cy="2394967"/>
          </a:xfrm>
          <a:prstGeom prst="roundRect">
            <a:avLst>
              <a:gd name="adj" fmla="val 28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811630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3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3733799"/>
            <a:ext cx="2394967" cy="2394967"/>
          </a:xfrm>
          <a:prstGeom prst="roundRect">
            <a:avLst>
              <a:gd name="adj" fmla="val 28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</a:t>
            </a:r>
            <a:r>
              <a:rPr lang="en-US" sz="1800" dirty="0" smtClean="0">
                <a:hlinkClick r:id="rId9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Document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Model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(DOM)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A concept of representing a HTML document as a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DOM tree</a:t>
            </a:r>
            <a:r>
              <a:rPr lang="en-US" dirty="0" smtClean="0"/>
              <a:t>"</a:t>
            </a:r>
          </a:p>
          <a:p>
            <a:pPr lvl="1"/>
            <a:r>
              <a:rPr lang="en-US" dirty="0" smtClean="0"/>
              <a:t>Consists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elements</a:t>
            </a:r>
            <a:r>
              <a:rPr lang="en-US" dirty="0" smtClean="0"/>
              <a:t> that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child elements</a:t>
            </a:r>
          </a:p>
          <a:p>
            <a:pPr lvl="1"/>
            <a:r>
              <a:rPr lang="en-US" dirty="0" smtClean="0"/>
              <a:t>Elements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 smtClean="0"/>
              <a:t> (attribute + value)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events</a:t>
            </a:r>
          </a:p>
          <a:p>
            <a:r>
              <a:rPr lang="en-US" dirty="0" smtClean="0"/>
              <a:t>DOM provides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API</a:t>
            </a:r>
            <a:r>
              <a:rPr lang="en-US" dirty="0"/>
              <a:t> for </a:t>
            </a:r>
            <a:r>
              <a:rPr lang="en-US" dirty="0" smtClean="0"/>
              <a:t>traversing / modifying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DOM tree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Enables </a:t>
            </a:r>
            <a:r>
              <a:rPr lang="en-US" dirty="0"/>
              <a:t>developers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modify </a:t>
            </a:r>
            <a:r>
              <a:rPr lang="en-US" dirty="0"/>
              <a:t>the </a:t>
            </a:r>
            <a:r>
              <a:rPr lang="en-US" dirty="0" smtClean="0"/>
              <a:t>HTML content </a:t>
            </a:r>
            <a:r>
              <a:rPr lang="en-US" dirty="0"/>
              <a:t>and </a:t>
            </a:r>
            <a:r>
              <a:rPr lang="en-US" dirty="0" smtClean="0"/>
              <a:t>the visual </a:t>
            </a:r>
            <a:r>
              <a:rPr lang="en-US" dirty="0"/>
              <a:t>presentation of </a:t>
            </a:r>
            <a:r>
              <a:rPr lang="en-US" dirty="0" smtClean="0"/>
              <a:t>the currently loaded HTML document</a:t>
            </a:r>
          </a:p>
          <a:p>
            <a:pPr lvl="1"/>
            <a:r>
              <a:rPr lang="en-US" dirty="0" smtClean="0"/>
              <a:t>E.g. load a table data (JSON) and show it as a HTML table</a:t>
            </a:r>
            <a:endParaRPr lang="en-US" dirty="0"/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</a:t>
            </a:r>
          </a:p>
        </p:txBody>
      </p:sp>
    </p:spTree>
    <p:extLst>
      <p:ext uri="{BB962C8B-B14F-4D97-AF65-F5344CB8AC3E}">
        <p14:creationId xmlns:p14="http://schemas.microsoft.com/office/powerpoint/2010/main" val="351387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DOM </a:t>
            </a:r>
            <a:r>
              <a:rPr lang="en-US" dirty="0"/>
              <a:t>API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84" y="1371600"/>
            <a:ext cx="5539528" cy="36504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2441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Web browsers provide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DOM API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Consists </a:t>
            </a:r>
            <a:r>
              <a:rPr lang="en-US" dirty="0"/>
              <a:t>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to interact with the HTML page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modify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dirty="0"/>
              <a:t> HTML elements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modify</a:t>
            </a:r>
            <a:r>
              <a:rPr lang="en-US" dirty="0" smtClean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dirty="0"/>
              <a:t> HTML </a:t>
            </a:r>
            <a:r>
              <a:rPr lang="en-US" dirty="0" smtClean="0"/>
              <a:t>attributes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apply CSS styles </a:t>
            </a:r>
            <a:r>
              <a:rPr lang="en-US" dirty="0" smtClean="0"/>
              <a:t>dynamically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HTML elements and their properties are mapped to JS objects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document.documentElement</a:t>
            </a:r>
            <a:r>
              <a:rPr lang="en-US" dirty="0" smtClean="0"/>
              <a:t> is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  <a:r>
              <a:rPr lang="en-US" dirty="0" smtClean="0"/>
              <a:t> </a:t>
            </a:r>
            <a:r>
              <a:rPr lang="en-US" dirty="0"/>
              <a:t>element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document.body</a:t>
            </a:r>
            <a:r>
              <a:rPr lang="en-US" dirty="0" smtClean="0"/>
              <a:t> </a:t>
            </a:r>
            <a:r>
              <a:rPr lang="en-US" dirty="0"/>
              <a:t>is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r>
              <a:rPr lang="en-US" dirty="0" smtClean="0"/>
              <a:t> element of </a:t>
            </a:r>
            <a:r>
              <a:rPr lang="en-US" dirty="0"/>
              <a:t>the page</a:t>
            </a:r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 </a:t>
            </a:r>
            <a:r>
              <a:rPr lang="en-US" dirty="0"/>
              <a:t>API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70243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All HTML </a:t>
            </a:r>
            <a:r>
              <a:rPr lang="en-US" dirty="0"/>
              <a:t>elements </a:t>
            </a:r>
            <a:r>
              <a:rPr lang="en-US" dirty="0" smtClean="0"/>
              <a:t>have common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</a:p>
          <a:p>
            <a:pPr lvl="1"/>
            <a:r>
              <a:rPr lang="en-US" dirty="0" smtClean="0"/>
              <a:t>Corresponding </a:t>
            </a:r>
            <a:r>
              <a:rPr lang="en-US" dirty="0"/>
              <a:t>to the </a:t>
            </a:r>
            <a:r>
              <a:rPr lang="en-US" dirty="0" smtClean="0"/>
              <a:t>their HTML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attributes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US" dirty="0" smtClean="0"/>
              <a:t>, etc.</a:t>
            </a:r>
          </a:p>
          <a:p>
            <a:pPr lvl="1">
              <a:lnSpc>
                <a:spcPct val="9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Holds a string 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content of the element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without the element</a:t>
            </a:r>
          </a:p>
          <a:p>
            <a:pPr lvl="1">
              <a:lnSpc>
                <a:spcPct val="9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outerHTML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Holds a string –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content of the element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with the element</a:t>
            </a:r>
          </a:p>
          <a:p>
            <a:pPr lvl="1">
              <a:lnSpc>
                <a:spcPct val="9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Holds a string –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content </a:t>
            </a:r>
            <a:r>
              <a:rPr lang="en-US" dirty="0"/>
              <a:t>of the element,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without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tags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</a:t>
            </a:r>
            <a:r>
              <a:rPr lang="en-US" dirty="0" smtClean="0"/>
              <a:t>Elements – Common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34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Each </a:t>
            </a:r>
            <a:r>
              <a:rPr lang="en-US" dirty="0" smtClean="0"/>
              <a:t>HTML element has a corresponding </a:t>
            </a:r>
            <a:r>
              <a:rPr lang="en-US" dirty="0"/>
              <a:t>DOM object </a:t>
            </a:r>
            <a:r>
              <a:rPr lang="en-US" dirty="0" smtClean="0"/>
              <a:t>type</a:t>
            </a:r>
            <a:endParaRPr lang="en-US" dirty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HTMLLIElement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represents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&lt;li&gt;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HTMLAudioElement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represents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&lt;audio&gt;</a:t>
            </a:r>
          </a:p>
          <a:p>
            <a:r>
              <a:rPr lang="en-US" dirty="0" smtClean="0"/>
              <a:t>Each </a:t>
            </a:r>
            <a:r>
              <a:rPr lang="en-US" dirty="0"/>
              <a:t>of these objects have </a:t>
            </a:r>
            <a:r>
              <a:rPr lang="en-US" dirty="0" smtClean="0"/>
              <a:t>its specific properties</a:t>
            </a:r>
            <a:endParaRPr lang="en-US" dirty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HTMLAnchorElement</a:t>
            </a:r>
            <a:r>
              <a:rPr lang="en-US" dirty="0" smtClean="0"/>
              <a:t> </a:t>
            </a:r>
            <a:r>
              <a:rPr lang="en-US" dirty="0"/>
              <a:t>has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dirty="0" smtClean="0"/>
              <a:t> </a:t>
            </a:r>
            <a:r>
              <a:rPr lang="en-US" dirty="0"/>
              <a:t>property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HTMLImageElement</a:t>
            </a:r>
            <a:r>
              <a:rPr lang="en-US" dirty="0" smtClean="0"/>
              <a:t> </a:t>
            </a:r>
            <a:r>
              <a:rPr lang="en-US" dirty="0"/>
              <a:t>has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 smtClean="0"/>
              <a:t> property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HTMLInputElement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has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dirty="0"/>
              <a:t> property </a:t>
            </a:r>
          </a:p>
          <a:p>
            <a:r>
              <a:rPr lang="en-US" dirty="0"/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object is a special object</a:t>
            </a:r>
          </a:p>
          <a:p>
            <a:pPr lvl="1"/>
            <a:r>
              <a:rPr lang="en-US" dirty="0"/>
              <a:t>It represents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entry point </a:t>
            </a:r>
            <a:r>
              <a:rPr lang="en-US" dirty="0"/>
              <a:t>for the DOM </a:t>
            </a:r>
            <a:r>
              <a:rPr lang="en-US" dirty="0" smtClean="0"/>
              <a:t>API (the DOM tree root)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 </a:t>
            </a:r>
            <a:r>
              <a:rPr lang="en-US" dirty="0" smtClean="0"/>
              <a:t>Objects and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70189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Objects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40" y="914401"/>
            <a:ext cx="2480158" cy="364392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94625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23000"/>
            <a:ext cx="8938472" cy="820600"/>
          </a:xfrm>
        </p:spPr>
        <p:txBody>
          <a:bodyPr/>
          <a:lstStyle/>
          <a:p>
            <a:r>
              <a:rPr lang="en-US" dirty="0"/>
              <a:t>Selecting DOM Elements 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7134">
            <a:off x="1474007" y="2216846"/>
            <a:ext cx="4793134" cy="1980814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91567">
            <a:off x="6408347" y="2452448"/>
            <a:ext cx="4501967" cy="1936163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32703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Select a single element </a:t>
            </a:r>
            <a:r>
              <a:rPr lang="en-US" dirty="0" smtClean="0">
                <a:sym typeface="Wingdings" panose="05000000000000000000" pitchFamily="2" charset="2"/>
              </a:rPr>
              <a:t> 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HTMLElement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 smtClean="0"/>
              <a:t>Select </a:t>
            </a:r>
            <a:r>
              <a:rPr lang="en-US" dirty="0"/>
              <a:t>a collection of </a:t>
            </a:r>
            <a:r>
              <a:rPr lang="en-US" dirty="0" smtClean="0"/>
              <a:t>elements </a:t>
            </a:r>
            <a:r>
              <a:rPr lang="en-US" dirty="0" smtClean="0">
                <a:sym typeface="Wingdings" panose="05000000000000000000" pitchFamily="2" charset="2"/>
              </a:rPr>
              <a:t> returns a collection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304747" lvl="1" indent="-304747">
              <a:lnSpc>
                <a:spcPct val="100000"/>
              </a:lnSpc>
              <a:spcBef>
                <a:spcPts val="0"/>
              </a:spcBef>
              <a:buClr>
                <a:srgbClr val="F2B254"/>
              </a:buClr>
              <a:buSzPct val="100000"/>
            </a:pPr>
            <a:endParaRPr lang="en-US" sz="3400" dirty="0" smtClean="0"/>
          </a:p>
          <a:p>
            <a:pPr marL="304747" lvl="1" indent="-304747">
              <a:lnSpc>
                <a:spcPct val="100000"/>
              </a:lnSpc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sz="3400" dirty="0" smtClean="0"/>
              <a:t>Access the predefined </a:t>
            </a:r>
            <a:r>
              <a:rPr lang="en-US" sz="3400" dirty="0"/>
              <a:t>collections of </a:t>
            </a:r>
            <a:r>
              <a:rPr lang="en-US" sz="3400" dirty="0" smtClean="0"/>
              <a:t>elements</a:t>
            </a:r>
            <a:endParaRPr lang="en-US" sz="3400" noProof="1">
              <a:solidFill>
                <a:schemeClr val="accent5">
                  <a:lumMod val="20000"/>
                  <a:lumOff val="8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HTML </a:t>
            </a:r>
            <a:r>
              <a:rPr lang="en-US" dirty="0" smtClean="0"/>
              <a:t>Elements from DOM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28846" y="1905000"/>
            <a:ext cx="1051242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header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('header');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nav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('#main-nav');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3600271"/>
            <a:ext cx="1051242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inputs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getElementsByTagName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('li');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radiosGroup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('genders[]');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header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querySelectorAll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('#main-nav li');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8846" y="5562600"/>
            <a:ext cx="1051242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links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links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forms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forms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2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Select element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HTMLElement</a:t>
            </a: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Select elements by CSS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returns </a:t>
            </a:r>
            <a:r>
              <a:rPr lang="en-US" dirty="0" smtClean="0">
                <a:sym typeface="Wingdings" panose="05000000000000000000" pitchFamily="2" charset="2"/>
              </a:rPr>
              <a:t>a collection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Select </a:t>
            </a:r>
            <a:r>
              <a:rPr lang="en-US" dirty="0"/>
              <a:t>elements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tag</a:t>
            </a:r>
            <a:r>
              <a:rPr lang="en-US" dirty="0" smtClean="0"/>
              <a:t> name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returns a collection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Select element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 smtClean="0"/>
              <a:t> (in forms) </a:t>
            </a:r>
            <a:r>
              <a:rPr lang="en-US" dirty="0">
                <a:sym typeface="Wingdings" panose="05000000000000000000" pitchFamily="2" charset="2"/>
              </a:rPr>
              <a:t> returns a collection</a:t>
            </a:r>
            <a:endParaRPr lang="en-US" dirty="0"/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/>
              <a:t>Selecing with document.getElementsBy…</a:t>
            </a:r>
            <a:endParaRPr lang="bg-BG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36612" y="1828800"/>
            <a:ext cx="105124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header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('header');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36612" y="3181290"/>
            <a:ext cx="105124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posts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getElementsByClassName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('post-item');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836612" y="4495800"/>
            <a:ext cx="105124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sidebars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document.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getElementsByTagName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('sidebar');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836612" y="5791200"/>
            <a:ext cx="105124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gendersGroup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('genders[]');</a:t>
            </a:r>
          </a:p>
        </p:txBody>
      </p:sp>
    </p:spTree>
    <p:extLst>
      <p:ext uri="{BB962C8B-B14F-4D97-AF65-F5344CB8AC3E}">
        <p14:creationId xmlns:p14="http://schemas.microsoft.com/office/powerpoint/2010/main" val="230140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82159"/>
            <a:ext cx="8938472" cy="820600"/>
          </a:xfrm>
        </p:spPr>
        <p:txBody>
          <a:bodyPr/>
          <a:lstStyle/>
          <a:p>
            <a:r>
              <a:rPr lang="en-US" noProof="1" smtClean="0"/>
              <a:t>document.getElementsBy…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603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749" y="1248359"/>
            <a:ext cx="6151397" cy="3426249"/>
          </a:xfrm>
          <a:prstGeom prst="roundRect">
            <a:avLst>
              <a:gd name="adj" fmla="val 1969"/>
            </a:avLst>
          </a:prstGeom>
        </p:spPr>
      </p:pic>
    </p:spTree>
    <p:extLst>
      <p:ext uri="{BB962C8B-B14F-4D97-AF65-F5344CB8AC3E}">
        <p14:creationId xmlns:p14="http://schemas.microsoft.com/office/powerpoint/2010/main" val="5294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1175" indent="-511175">
              <a:lnSpc>
                <a:spcPct val="110000"/>
              </a:lnSpc>
              <a:buFontTx/>
              <a:buAutoNum type="arabicPeriod"/>
            </a:pPr>
            <a:r>
              <a:rPr lang="en-US" dirty="0" smtClean="0"/>
              <a:t>The Built-In Browser Objects</a:t>
            </a:r>
          </a:p>
          <a:p>
            <a:pPr marL="511175" indent="-511175">
              <a:lnSpc>
                <a:spcPct val="110000"/>
              </a:lnSpc>
              <a:buFontTx/>
              <a:buAutoNum type="arabicPeriod"/>
            </a:pPr>
            <a:r>
              <a:rPr lang="en-US" dirty="0" smtClean="0"/>
              <a:t>Document </a:t>
            </a:r>
            <a:r>
              <a:rPr lang="en-US" dirty="0"/>
              <a:t>Object </a:t>
            </a:r>
            <a:r>
              <a:rPr lang="en-US" dirty="0" smtClean="0"/>
              <a:t>Model </a:t>
            </a:r>
            <a:r>
              <a:rPr lang="en-US" dirty="0"/>
              <a:t>(DOM</a:t>
            </a:r>
            <a:r>
              <a:rPr lang="en-US" dirty="0" smtClean="0"/>
              <a:t>)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dirty="0"/>
              <a:t>The DOM API Overview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dirty="0"/>
              <a:t>Selecting DOM Elements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noProof="1"/>
              <a:t>NodeLists</a:t>
            </a:r>
            <a:r>
              <a:rPr lang="en-US" dirty="0"/>
              <a:t> (Live &amp; Static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</a:t>
            </a:r>
            <a:endParaRPr lang="bg-BG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3" y="4099842"/>
            <a:ext cx="2224758" cy="22247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9409">
            <a:off x="8671967" y="1559701"/>
            <a:ext cx="1837148" cy="1837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41835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spcBef>
                <a:spcPts val="300"/>
              </a:spcBef>
            </a:pPr>
            <a:r>
              <a:rPr lang="en-US" dirty="0" smtClean="0"/>
              <a:t>CSS-like </a:t>
            </a:r>
            <a:r>
              <a:rPr lang="en-US" dirty="0"/>
              <a:t>selectors </a:t>
            </a:r>
            <a:r>
              <a:rPr lang="en-US" dirty="0" smtClean="0"/>
              <a:t>for accessing the DOM tree</a:t>
            </a:r>
            <a:endParaRPr lang="en-US" dirty="0"/>
          </a:p>
          <a:p>
            <a:pPr lvl="1">
              <a:lnSpc>
                <a:spcPct val="95000"/>
              </a:lnSpc>
              <a:spcBef>
                <a:spcPts val="3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querySelector(…)</a:t>
            </a:r>
          </a:p>
          <a:p>
            <a:pPr lvl="2">
              <a:lnSpc>
                <a:spcPct val="95000"/>
              </a:lnSpc>
              <a:spcBef>
                <a:spcPts val="300"/>
              </a:spcBef>
            </a:pPr>
            <a:r>
              <a:rPr lang="en-US" dirty="0" smtClean="0"/>
              <a:t>Returns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</a:t>
            </a:r>
            <a:r>
              <a:rPr lang="en-US" dirty="0"/>
              <a:t> that matches the selector</a:t>
            </a:r>
          </a:p>
          <a:p>
            <a:pPr lvl="1">
              <a:lnSpc>
                <a:spcPct val="95000"/>
              </a:lnSpc>
              <a:spcBef>
                <a:spcPts val="3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querySelectorAll(…)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95000"/>
              </a:lnSpc>
              <a:spcBef>
                <a:spcPts val="300"/>
              </a:spcBef>
            </a:pPr>
            <a:r>
              <a:rPr lang="en-US" dirty="0" smtClean="0"/>
              <a:t>Returns </a:t>
            </a: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collection </a:t>
            </a:r>
            <a:r>
              <a:rPr lang="en-US" dirty="0"/>
              <a:t>of all elements that match the </a:t>
            </a:r>
            <a:r>
              <a:rPr lang="en-US" dirty="0" smtClean="0"/>
              <a:t>selector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Selectors</a:t>
            </a:r>
            <a:endParaRPr lang="bg-BG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72108" y="4191000"/>
            <a:ext cx="108060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header =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#header');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2108" y="4800600"/>
            <a:ext cx="108060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tableCells = document.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querySelectorAll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('table tr td');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2108" y="5410200"/>
            <a:ext cx="108060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selectedLi =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'menu &gt; li.selected');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72108" y="6019800"/>
            <a:ext cx="108060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specialLinks = document.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querySelectorAll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('a.special');</a:t>
            </a:r>
          </a:p>
        </p:txBody>
      </p:sp>
    </p:spTree>
    <p:extLst>
      <p:ext uri="{BB962C8B-B14F-4D97-AF65-F5344CB8AC3E}">
        <p14:creationId xmlns:p14="http://schemas.microsoft.com/office/powerpoint/2010/main" val="270847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Query Selectors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38" y="1219200"/>
            <a:ext cx="5857874" cy="3292528"/>
          </a:xfrm>
          <a:prstGeom prst="roundRect">
            <a:avLst>
              <a:gd name="adj" fmla="val 1372"/>
            </a:avLst>
          </a:prstGeom>
        </p:spPr>
      </p:pic>
    </p:spTree>
    <p:extLst>
      <p:ext uri="{BB962C8B-B14F-4D97-AF65-F5344CB8AC3E}">
        <p14:creationId xmlns:p14="http://schemas.microsoft.com/office/powerpoint/2010/main" val="383353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 elements support select for their inner elements</a:t>
            </a:r>
            <a:endParaRPr lang="bg-BG" dirty="0"/>
          </a:p>
          <a:p>
            <a:pPr lvl="1"/>
            <a:r>
              <a:rPr lang="en-US" dirty="0"/>
              <a:t>Select all </a:t>
            </a:r>
            <a:r>
              <a:rPr lang="en-US" dirty="0" smtClean="0"/>
              <a:t>DIVs </a:t>
            </a:r>
            <a:r>
              <a:rPr lang="en-US" dirty="0"/>
              <a:t>that are inside an element with </a:t>
            </a:r>
            <a:r>
              <a:rPr lang="en-US" dirty="0" smtClean="0"/>
              <a:t>id </a:t>
            </a:r>
            <a:r>
              <a:rPr lang="en-US" dirty="0"/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wrapper</a:t>
            </a:r>
            <a:r>
              <a:rPr lang="en-US" dirty="0"/>
              <a:t>"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All methods can be used on HTML elements</a:t>
            </a:r>
            <a:endParaRPr lang="bg-BG" dirty="0"/>
          </a:p>
          <a:p>
            <a:pPr lvl="1"/>
            <a:r>
              <a:rPr lang="en-US" dirty="0"/>
              <a:t>Except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getElementById()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Selecting </a:t>
            </a:r>
            <a:r>
              <a:rPr lang="en-US" dirty="0" smtClean="0"/>
              <a:t>Inner Elements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3" y="2698914"/>
            <a:ext cx="108204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var wrapper = document.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'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wrapper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'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var divsInWrapper = wrapper.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'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'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26496"/>
            <a:ext cx="8938472" cy="820600"/>
          </a:xfrm>
        </p:spPr>
        <p:txBody>
          <a:bodyPr/>
          <a:lstStyle/>
          <a:p>
            <a:r>
              <a:rPr lang="en-US" dirty="0"/>
              <a:t>Selecting Inner Elements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084" y="1295400"/>
            <a:ext cx="5234728" cy="3306604"/>
          </a:xfrm>
          <a:prstGeom prst="roundRect">
            <a:avLst>
              <a:gd name="adj" fmla="val 11858"/>
            </a:avLst>
          </a:prstGeom>
        </p:spPr>
      </p:pic>
    </p:spTree>
    <p:extLst>
      <p:ext uri="{BB962C8B-B14F-4D97-AF65-F5344CB8AC3E}">
        <p14:creationId xmlns:p14="http://schemas.microsoft.com/office/powerpoint/2010/main" val="39406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noProof="1" smtClean="0"/>
              <a:t>NodeList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398" y="1524000"/>
            <a:ext cx="4664100" cy="351530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54339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  <a:r>
              <a:rPr lang="en-US" dirty="0" smtClean="0"/>
              <a:t> </a:t>
            </a:r>
            <a:r>
              <a:rPr lang="en-US" dirty="0"/>
              <a:t>is a collection returned by the DOM </a:t>
            </a:r>
            <a:r>
              <a:rPr lang="en-US" dirty="0" smtClean="0"/>
              <a:t>selectors:</a:t>
            </a:r>
            <a:endParaRPr lang="en-US" dirty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getElementsByTagName(tagName)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getElementsByName(name)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getElementsByClassName(className)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querySelectorAll(selector)</a:t>
            </a: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developer.mozilla.org/en/docs/Web/API/NodeList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4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NodeList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1225" y="4893786"/>
            <a:ext cx="10363198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divs = document.getElementsByTagName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'div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');</a:t>
            </a:r>
            <a:endParaRPr lang="en-US" sz="20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queryDivs = document.querySelectorAll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div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');</a:t>
            </a:r>
            <a:endParaRPr lang="en-US" sz="20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(var i=0; i&lt;divs.length; i++)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//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 something with divs[i] …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r>
              <a:rPr lang="en-US" dirty="0" smtClean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01450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NodeList</a:t>
            </a:r>
            <a:endParaRPr lang="en-US" noProof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348" y="838200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2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459718"/>
            <a:ext cx="90678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Static </a:t>
            </a:r>
            <a:r>
              <a:rPr lang="en-US" noProof="1" smtClean="0"/>
              <a:t>NodeList</a:t>
            </a:r>
            <a:r>
              <a:rPr lang="en-US" dirty="0" smtClean="0"/>
              <a:t> </a:t>
            </a:r>
            <a:r>
              <a:rPr lang="en-US" dirty="0"/>
              <a:t>&amp;</a:t>
            </a:r>
            <a:r>
              <a:rPr lang="en-US" dirty="0" smtClean="0"/>
              <a:t> </a:t>
            </a:r>
            <a:r>
              <a:rPr lang="en-US" dirty="0"/>
              <a:t>Live </a:t>
            </a:r>
            <a:r>
              <a:rPr lang="en-US" noProof="1" smtClean="0"/>
              <a:t>NodeList</a:t>
            </a:r>
            <a:endParaRPr lang="en-US" noProof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587" y="866130"/>
            <a:ext cx="3067050" cy="42938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649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two kinds </a:t>
            </a:r>
            <a:r>
              <a:rPr lang="en-US" dirty="0" smtClean="0"/>
              <a:t>of</a:t>
            </a:r>
            <a:r>
              <a:rPr lang="bg-BG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  <a:r>
              <a:rPr lang="en-US" dirty="0"/>
              <a:t> collections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…()</a:t>
            </a:r>
            <a:r>
              <a:rPr lang="en-US" dirty="0" smtClean="0"/>
              <a:t> returns </a:t>
            </a:r>
            <a:r>
              <a:rPr lang="en-US" dirty="0"/>
              <a:t>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live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querySelectorAll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</a:t>
            </a:r>
            <a:r>
              <a:rPr lang="en-US" dirty="0"/>
              <a:t>returns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static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lists </a:t>
            </a:r>
            <a:r>
              <a:rPr lang="en-US" dirty="0"/>
              <a:t>keep track of the selected elements</a:t>
            </a:r>
          </a:p>
          <a:p>
            <a:pPr lvl="1"/>
            <a:r>
              <a:rPr lang="en-US" dirty="0"/>
              <a:t>Even when changes are made to the DOM</a:t>
            </a:r>
          </a:p>
          <a:p>
            <a:pPr lvl="1"/>
            <a:r>
              <a:rPr lang="en-US" dirty="0"/>
              <a:t>While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static list </a:t>
            </a:r>
            <a:r>
              <a:rPr lang="en-US" dirty="0"/>
              <a:t>contain the elements as they were at the execution of the method</a:t>
            </a:r>
          </a:p>
          <a:p>
            <a:r>
              <a:rPr lang="en-US" dirty="0"/>
              <a:t>Keep in mind </a:t>
            </a:r>
            <a:r>
              <a:rPr lang="en-US" dirty="0" smtClean="0"/>
              <a:t>that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live</a:t>
            </a:r>
            <a:r>
              <a:rPr lang="en-US" b="1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  <a:r>
              <a:rPr lang="en-US" dirty="0" smtClean="0"/>
              <a:t> </a:t>
            </a:r>
            <a:r>
              <a:rPr lang="en-US" dirty="0"/>
              <a:t>is slower </a:t>
            </a:r>
            <a:r>
              <a:rPr lang="en-US" dirty="0" smtClean="0"/>
              <a:t>than a </a:t>
            </a:r>
            <a:r>
              <a:rPr lang="en-US" dirty="0"/>
              <a:t>regular array</a:t>
            </a:r>
          </a:p>
          <a:p>
            <a:pPr lvl="1"/>
            <a:r>
              <a:rPr lang="en-US" dirty="0"/>
              <a:t>Need to cache its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dirty="0"/>
              <a:t> for better performance</a:t>
            </a:r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and Live </a:t>
            </a:r>
            <a:r>
              <a:rPr lang="en-US" noProof="1" smtClean="0"/>
              <a:t>NodeList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9221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00548" y="4945254"/>
            <a:ext cx="9829800" cy="820600"/>
          </a:xfrm>
        </p:spPr>
        <p:txBody>
          <a:bodyPr/>
          <a:lstStyle/>
          <a:p>
            <a:r>
              <a:rPr lang="en-US" dirty="0" smtClean="0"/>
              <a:t>Static </a:t>
            </a:r>
            <a:r>
              <a:rPr lang="en-US" noProof="1" smtClean="0"/>
              <a:t>NodeList</a:t>
            </a:r>
            <a:r>
              <a:rPr lang="en-US" dirty="0" smtClean="0"/>
              <a:t> and Live </a:t>
            </a:r>
            <a:r>
              <a:rPr lang="en-US" noProof="1" smtClean="0"/>
              <a:t>NodeList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604" y="1066800"/>
            <a:ext cx="5881687" cy="3438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6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446212" y="5116836"/>
            <a:ext cx="9296400" cy="862648"/>
          </a:xfrm>
        </p:spPr>
        <p:txBody>
          <a:bodyPr/>
          <a:lstStyle/>
          <a:p>
            <a:r>
              <a:rPr lang="en-US" dirty="0" smtClean="0"/>
              <a:t>The Built-In Browser Objects</a:t>
            </a:r>
            <a:endParaRPr lang="en-US" dirty="0"/>
          </a:p>
        </p:txBody>
      </p:sp>
      <p:pic>
        <p:nvPicPr>
          <p:cNvPr id="3074" name="Picture 2" descr="http://www.iconarchive.com/icons/aha-soft/software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11381">
            <a:off x="7691789" y="1462818"/>
            <a:ext cx="2971578" cy="297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musingsfrommars.org/images/browsers_dhtm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248">
            <a:off x="1711441" y="1520193"/>
            <a:ext cx="3394710" cy="31432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651952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04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768896"/>
            <a:ext cx="8938472" cy="820600"/>
          </a:xfrm>
        </p:spPr>
        <p:txBody>
          <a:bodyPr/>
          <a:lstStyle/>
          <a:p>
            <a:r>
              <a:rPr lang="en-US" dirty="0"/>
              <a:t>Traversing the DOM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83484" y="5647065"/>
            <a:ext cx="10263928" cy="601335"/>
          </a:xfrm>
        </p:spPr>
        <p:txBody>
          <a:bodyPr/>
          <a:lstStyle/>
          <a:p>
            <a:r>
              <a:rPr lang="en-GB" sz="3200" dirty="0" smtClean="0"/>
              <a:t>Create, Remove, Alter and Append HTML Elements</a:t>
            </a:r>
            <a:endParaRPr lang="en-GB" sz="3200" dirty="0"/>
          </a:p>
        </p:txBody>
      </p:sp>
      <p:sp>
        <p:nvSpPr>
          <p:cNvPr id="3" name="Rounded Rectangle 2"/>
          <p:cNvSpPr/>
          <p:nvPr/>
        </p:nvSpPr>
        <p:spPr>
          <a:xfrm>
            <a:off x="5408612" y="1873296"/>
            <a:ext cx="11430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9" name="Elbow Connector 8"/>
          <p:cNvCxnSpPr>
            <a:stCxn id="3" idx="2"/>
            <a:endCxn id="22" idx="0"/>
          </p:cNvCxnSpPr>
          <p:nvPr/>
        </p:nvCxnSpPr>
        <p:spPr>
          <a:xfrm rot="16200000" flipH="1">
            <a:off x="5895430" y="2361957"/>
            <a:ext cx="588467" cy="4191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sp>
        <p:nvSpPr>
          <p:cNvPr id="22" name="Rounded Rectangle 21"/>
          <p:cNvSpPr/>
          <p:nvPr/>
        </p:nvSpPr>
        <p:spPr>
          <a:xfrm>
            <a:off x="5484812" y="2865742"/>
            <a:ext cx="18288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div#wrapper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694612" y="2865742"/>
            <a:ext cx="10668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98812" y="2865742"/>
            <a:ext cx="18288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741612" y="3627742"/>
            <a:ext cx="12192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h1#logo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189412" y="3625896"/>
            <a:ext cx="20574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#main-nav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466012" y="3625895"/>
            <a:ext cx="6096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0" name="Elbow Connector 29"/>
          <p:cNvCxnSpPr>
            <a:stCxn id="3" idx="2"/>
            <a:endCxn id="24" idx="0"/>
          </p:cNvCxnSpPr>
          <p:nvPr/>
        </p:nvCxnSpPr>
        <p:spPr>
          <a:xfrm rot="5400000">
            <a:off x="4752430" y="1638057"/>
            <a:ext cx="588467" cy="18669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34" name="Elbow Connector 33"/>
          <p:cNvCxnSpPr>
            <a:stCxn id="3" idx="2"/>
            <a:endCxn id="23" idx="0"/>
          </p:cNvCxnSpPr>
          <p:nvPr/>
        </p:nvCxnSpPr>
        <p:spPr>
          <a:xfrm rot="16200000" flipH="1">
            <a:off x="6809830" y="1447557"/>
            <a:ext cx="588467" cy="22479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37" name="Elbow Connector 36"/>
          <p:cNvCxnSpPr>
            <a:stCxn id="24" idx="2"/>
            <a:endCxn id="26" idx="0"/>
          </p:cNvCxnSpPr>
          <p:nvPr/>
        </p:nvCxnSpPr>
        <p:spPr>
          <a:xfrm rot="5400000">
            <a:off x="3553203" y="3067730"/>
            <a:ext cx="358021" cy="7620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40" name="Elbow Connector 39"/>
          <p:cNvCxnSpPr>
            <a:stCxn id="24" idx="2"/>
            <a:endCxn id="27" idx="0"/>
          </p:cNvCxnSpPr>
          <p:nvPr/>
        </p:nvCxnSpPr>
        <p:spPr>
          <a:xfrm rot="16200000" flipH="1">
            <a:off x="4487576" y="2895357"/>
            <a:ext cx="356175" cy="11049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sp>
        <p:nvSpPr>
          <p:cNvPr id="58" name="Rounded Rectangle 57"/>
          <p:cNvSpPr/>
          <p:nvPr/>
        </p:nvSpPr>
        <p:spPr>
          <a:xfrm>
            <a:off x="8304212" y="3625895"/>
            <a:ext cx="6096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9" name="Elbow Connector 58"/>
          <p:cNvCxnSpPr>
            <a:stCxn id="23" idx="2"/>
            <a:endCxn id="28" idx="0"/>
          </p:cNvCxnSpPr>
          <p:nvPr/>
        </p:nvCxnSpPr>
        <p:spPr>
          <a:xfrm rot="5400000">
            <a:off x="7821325" y="3219207"/>
            <a:ext cx="356174" cy="4572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62" name="Elbow Connector 61"/>
          <p:cNvCxnSpPr>
            <a:stCxn id="23" idx="2"/>
            <a:endCxn id="58" idx="0"/>
          </p:cNvCxnSpPr>
          <p:nvPr/>
        </p:nvCxnSpPr>
        <p:spPr>
          <a:xfrm rot="16200000" flipH="1">
            <a:off x="8240425" y="3257307"/>
            <a:ext cx="356174" cy="3810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67409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500" dirty="0" smtClean="0"/>
              <a:t>DOM elements know their </a:t>
            </a:r>
            <a:r>
              <a:rPr lang="en-US" sz="35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position</a:t>
            </a:r>
            <a:r>
              <a:rPr lang="en-US" sz="3500" dirty="0" smtClean="0"/>
              <a:t> in the DOM tree</a:t>
            </a:r>
          </a:p>
          <a:p>
            <a:pPr lvl="1"/>
            <a:r>
              <a:rPr lang="en-US" dirty="0" smtClean="0"/>
              <a:t>Parent: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element.parentNode</a:t>
            </a:r>
          </a:p>
          <a:p>
            <a:pPr lvl="2"/>
            <a:r>
              <a:rPr lang="en-US" dirty="0" smtClean="0"/>
              <a:t>Returns </a:t>
            </a:r>
            <a:r>
              <a:rPr lang="en-US" dirty="0"/>
              <a:t>the direct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parent</a:t>
            </a:r>
            <a:r>
              <a:rPr lang="en-US" dirty="0"/>
              <a:t> of the </a:t>
            </a:r>
            <a:r>
              <a:rPr lang="en-US" dirty="0" smtClean="0"/>
              <a:t>element (null for the document)</a:t>
            </a:r>
            <a:endParaRPr lang="en-US" dirty="0"/>
          </a:p>
          <a:p>
            <a:pPr lvl="1"/>
            <a:r>
              <a:rPr lang="en-US" dirty="0" smtClean="0"/>
              <a:t>Children: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element.childNodes</a:t>
            </a:r>
          </a:p>
          <a:p>
            <a:pPr lvl="2"/>
            <a:r>
              <a:rPr lang="en-US" dirty="0" smtClean="0"/>
              <a:t>Returns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  <a:r>
              <a:rPr lang="en-US" dirty="0" smtClean="0"/>
              <a:t> of all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child nodes (</a:t>
            </a:r>
            <a:r>
              <a:rPr lang="en-US" dirty="0" smtClean="0"/>
              <a:t>including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 nodes)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First / last child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element.firstChild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element.lastChild</a:t>
            </a:r>
          </a:p>
          <a:p>
            <a:pPr lvl="1"/>
            <a:r>
              <a:rPr lang="en-US" dirty="0" smtClean="0"/>
              <a:t>Siblings (elements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around </a:t>
            </a:r>
            <a:r>
              <a:rPr lang="en-US" dirty="0" smtClean="0"/>
              <a:t>the element):</a:t>
            </a:r>
            <a:endParaRPr lang="bg-BG" dirty="0"/>
          </a:p>
          <a:p>
            <a:pPr lvl="2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element.nextSibling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element.nextElementSibling</a:t>
            </a:r>
          </a:p>
          <a:p>
            <a:pPr lvl="2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element.previousSibling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element.previousElementSibling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Traversing the DOM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2017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Traversing the </a:t>
            </a:r>
            <a:r>
              <a:rPr lang="en-US" dirty="0" smtClean="0"/>
              <a:t>DOM – Example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36612" y="1306355"/>
            <a:ext cx="10515600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trainersList =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document.getElementsByClassName("trainers-list")[0];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parent = trainersList.parentNode;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log("parent of trainers-list: " + parent.nodeName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with id: " + parent.id);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children = trainersList.childNodes;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log("elements in trainers-list: " + children.length);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log("element in trainers-list");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(var i = 0, len = children.length; i &lt; len; i++)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subItem = children[i]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log(subItem.nodeName + " content: " +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subItem.innerText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006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 can be manipulated dynamically with JS</a:t>
            </a:r>
          </a:p>
          <a:p>
            <a:pPr lvl="1"/>
            <a:r>
              <a:rPr lang="en-US" dirty="0" smtClean="0"/>
              <a:t>HTML elements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created</a:t>
            </a:r>
          </a:p>
          <a:p>
            <a:pPr lvl="1"/>
            <a:r>
              <a:rPr lang="en-US" dirty="0" smtClean="0"/>
              <a:t>HTML elements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removed</a:t>
            </a:r>
          </a:p>
          <a:p>
            <a:pPr lvl="1"/>
            <a:r>
              <a:rPr lang="en-US" dirty="0" smtClean="0"/>
              <a:t>HTML elements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altered</a:t>
            </a:r>
          </a:p>
          <a:p>
            <a:pPr lvl="2"/>
            <a:r>
              <a:rPr lang="en-US" dirty="0" smtClean="0"/>
              <a:t>Change their content</a:t>
            </a:r>
          </a:p>
          <a:p>
            <a:pPr lvl="2"/>
            <a:r>
              <a:rPr lang="en-US" dirty="0" smtClean="0"/>
              <a:t>Change their styles</a:t>
            </a:r>
          </a:p>
          <a:p>
            <a:pPr lvl="2"/>
            <a:r>
              <a:rPr lang="en-US" dirty="0" smtClean="0"/>
              <a:t>Change their attributes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the DOM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9939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document object can create new HTML elements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document.createElement(elementName)</a:t>
            </a:r>
          </a:p>
          <a:p>
            <a:r>
              <a:rPr lang="en-US" dirty="0" smtClean="0"/>
              <a:t>Newly created elements are not </a:t>
            </a:r>
            <a:r>
              <a:rPr lang="en-US" dirty="0"/>
              <a:t>in the DOM (the web page)</a:t>
            </a:r>
          </a:p>
          <a:p>
            <a:pPr lvl="1"/>
            <a:r>
              <a:rPr lang="en-US" dirty="0" smtClean="0"/>
              <a:t>Must</a:t>
            </a:r>
            <a:r>
              <a:rPr lang="en-US" sz="2400" dirty="0" smtClean="0"/>
              <a:t> </a:t>
            </a:r>
            <a:r>
              <a:rPr lang="en-US" dirty="0"/>
              <a:t>be</a:t>
            </a:r>
            <a:r>
              <a:rPr lang="en-US" sz="2400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appended</a:t>
            </a: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</a:t>
            </a: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DOM manually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HTML Elements</a:t>
            </a:r>
            <a:endParaRPr lang="bg-BG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09414" y="4080808"/>
            <a:ext cx="10642798" cy="21012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studentsList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createElement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("ul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studentsList.innerHTML =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Student: Pesho";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liElement = document.createElement("li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 studentsList.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appendChild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(studentLi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document.body.appendChild(studentsList);</a:t>
            </a:r>
          </a:p>
        </p:txBody>
      </p:sp>
    </p:spTree>
    <p:extLst>
      <p:ext uri="{BB962C8B-B14F-4D97-AF65-F5344CB8AC3E}">
        <p14:creationId xmlns:p14="http://schemas.microsoft.com/office/powerpoint/2010/main" val="3343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DOM API supports inserting a element before or after a specific element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element.appendChild(child)</a:t>
            </a:r>
          </a:p>
          <a:p>
            <a:pPr lvl="2"/>
            <a:r>
              <a:rPr lang="en-US" dirty="0" smtClean="0"/>
              <a:t>Inserts the element always at the end of the DOM element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parent.insertBefore(newNode,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specificElement)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Inserts the element before specific element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parent.insertAfter(newNode,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specificElement)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Inserts the element after specific element</a:t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Inserting Elements Before / After Element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Elements can be removed from the DOM</a:t>
            </a:r>
          </a:p>
          <a:p>
            <a:pPr lvl="1"/>
            <a:r>
              <a:rPr lang="en-US" dirty="0" smtClean="0"/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element.removeChild(elToRemove)</a:t>
            </a:r>
          </a:p>
          <a:p>
            <a:pPr lvl="1"/>
            <a:r>
              <a:rPr lang="en-US" dirty="0" smtClean="0"/>
              <a:t>Pass the element-to-remove to their parent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Elements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12812" y="3429000"/>
            <a:ext cx="101346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trainers = document.getElementsByTagName("ul")[0];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trainer =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trainers.firstChild;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trainers.removeChild(trainer);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Remove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 selected element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selectedElement = //select the element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selectedElement.parentNode.removeChild(selectedElement);</a:t>
            </a:r>
          </a:p>
        </p:txBody>
      </p:sp>
    </p:spTree>
    <p:extLst>
      <p:ext uri="{BB962C8B-B14F-4D97-AF65-F5344CB8AC3E}">
        <p14:creationId xmlns:p14="http://schemas.microsoft.com/office/powerpoint/2010/main" val="128765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DOM elements can be changed and removed</a:t>
            </a:r>
          </a:p>
          <a:p>
            <a:r>
              <a:rPr lang="en-US" dirty="0" smtClean="0"/>
              <a:t>With the DOM API each DOM element node can be altered</a:t>
            </a:r>
          </a:p>
          <a:p>
            <a:pPr lvl="1"/>
            <a:r>
              <a:rPr lang="en-US" dirty="0" smtClean="0"/>
              <a:t>Change its properties or appearance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Altering the Elements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09636" y="3048000"/>
            <a:ext cx="10366376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id="f"&gt;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&lt;p id="the-p"&gt;text&lt;/p&gt;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id="s"&gt;&lt;/div&gt;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second = document.getElementById("s");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theP = document.getElementById("the-p");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second.appendChild(theP);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The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DOM is: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id="f"&gt;&lt;/div&gt;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id="s"&gt;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&lt;p id="the-p"&gt;text&lt;/p&gt;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31539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DOM API supports appending DOM elements to a element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parentNode.appendChild(node) </a:t>
            </a:r>
          </a:p>
          <a:p>
            <a:pPr lvl="1"/>
            <a:r>
              <a:rPr lang="en-US" dirty="0" smtClean="0"/>
              <a:t>Appends the DOM element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dirty="0" smtClean="0"/>
              <a:t> to the DOM element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</a:p>
          <a:p>
            <a:pPr lvl="1"/>
            <a:r>
              <a:rPr lang="en-US" dirty="0" smtClean="0"/>
              <a:t>If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 appended to the DOM, the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childN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ode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 also appended</a:t>
            </a:r>
            <a:endParaRPr lang="bg-BG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Appending DOM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8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/>
              <a:t>DOM Optimizations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73" y="1295400"/>
            <a:ext cx="28003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6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The browser provides some read-only data via: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window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The top node of the DOM tree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Represents the browser's window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document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GB" dirty="0"/>
              <a:t>H</a:t>
            </a:r>
            <a:r>
              <a:rPr lang="en-US" dirty="0" smtClean="0"/>
              <a:t>olds information of the current </a:t>
            </a:r>
            <a:br>
              <a:rPr lang="en-US" dirty="0" smtClean="0"/>
            </a:br>
            <a:r>
              <a:rPr lang="en-US" dirty="0" smtClean="0"/>
              <a:t>loaded document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screen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the user’s display properties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navigator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information about the browser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Browser Objects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013" y="2324100"/>
            <a:ext cx="5916199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2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Appending elements to the DOM is a very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slow operation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an elements is appended to the DOM, the DOM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rendered anew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 newly created elements must be appended together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Here comes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DocumentFragment</a:t>
            </a:r>
            <a:r>
              <a:rPr lang="en-US" dirty="0" smtClean="0"/>
              <a:t> element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is a minimal DOM element, with no parent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is used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 store ready-to-append </a:t>
            </a:r>
            <a:r>
              <a:rPr lang="en-US" dirty="0" smtClean="0"/>
              <a:t>elements</a:t>
            </a:r>
            <a:r>
              <a:rPr lang="en-US" dirty="0"/>
              <a:t> </a:t>
            </a:r>
            <a:r>
              <a:rPr lang="en-US" dirty="0" smtClean="0"/>
              <a:t>and append them at once to the DOM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Optimizing the Appending of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8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DocumentFragment</a:t>
            </a:r>
          </a:p>
          <a:p>
            <a:pPr lvl="1"/>
            <a:r>
              <a:rPr lang="en-US" dirty="0" smtClean="0"/>
              <a:t>Append the elements to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DocumentFragment</a:t>
            </a:r>
          </a:p>
          <a:p>
            <a:pPr lvl="1"/>
            <a:r>
              <a:rPr lang="en-US" dirty="0" smtClean="0"/>
              <a:t>Appending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DocumentFragment</a:t>
            </a:r>
            <a:r>
              <a:rPr lang="en-US" dirty="0" smtClean="0"/>
              <a:t> to the DOM appends only its child elements</a:t>
            </a:r>
          </a:p>
          <a:p>
            <a:pPr lvl="1"/>
            <a:r>
              <a:rPr lang="en-US" dirty="0">
                <a:hlinkClick r:id="rId2"/>
              </a:rPr>
              <a:t>http://ejohn.org/blog/dom-documentfragments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noProof="1" smtClean="0"/>
              <a:t>DocumentFragment</a:t>
            </a:r>
            <a:endParaRPr lang="en-US" noProof="1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094315" y="4419600"/>
            <a:ext cx="1006157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div = document.createElement('div');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dFrag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document.createDocumentFragment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dFrag.appendChild(div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document.body.appendChild(dFrag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0335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1175" indent="-511175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Document Object Model (DOM)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sz="3000" dirty="0"/>
              <a:t>The DOM API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sz="3000" dirty="0"/>
              <a:t>Selecting DOM </a:t>
            </a:r>
            <a:r>
              <a:rPr lang="en-US" sz="3000" dirty="0" smtClean="0"/>
              <a:t>elements</a:t>
            </a:r>
            <a:endParaRPr lang="en-US" sz="3000" dirty="0"/>
          </a:p>
          <a:p>
            <a:pPr marL="622300" lvl="1" indent="-319088">
              <a:lnSpc>
                <a:spcPct val="100000"/>
              </a:lnSpc>
            </a:pPr>
            <a:r>
              <a:rPr lang="en-US" sz="3000" noProof="1"/>
              <a:t>NodeLists</a:t>
            </a:r>
            <a:r>
              <a:rPr lang="en-US" sz="3000" dirty="0"/>
              <a:t> </a:t>
            </a:r>
            <a:r>
              <a:rPr lang="en-US" sz="3000" dirty="0" smtClean="0"/>
              <a:t>(live &amp; static)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sz="3000" dirty="0" smtClean="0"/>
              <a:t>Creating / modifying / deleting elements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988" y="1295400"/>
            <a:ext cx="3224360" cy="322436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094175" y="4724400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634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https://softuni.bg/courses/javascript-basics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JavaScript </a:t>
            </a:r>
            <a:r>
              <a:rPr lang="en-US" dirty="0" smtClean="0"/>
              <a:t>DOM and Events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58130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>
                <a:hlinkClick r:id="rId5"/>
              </a:rPr>
              <a:t>JavaScript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6824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1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w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indow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.open()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Opening New Window – Example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35818" y="2301035"/>
            <a:ext cx="10514012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newWindow = window.open("", "sampleWindow", "width=300, height=100, menubar=yes, status=yes, resizable=yes");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newWindow.document.write(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"&lt;html&gt;&lt;head&gt;&lt;title&gt;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Sample Title&lt;/title&gt;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&lt;/head&gt;&lt;body&gt;&lt;h1&gt;Sample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Text&lt;/h1&gt;&lt;/body&gt;");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newWindow.status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"Hello folks";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078" y="3459368"/>
            <a:ext cx="3648075" cy="27908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766721" y="1610380"/>
            <a:ext cx="3276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window-open.html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197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Navigator Object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751012" y="1219199"/>
            <a:ext cx="881380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algn="ctr"/>
            <a:r>
              <a:rPr lang="en-US" noProof="1">
                <a:sym typeface="Wingdings" pitchFamily="2" charset="2"/>
              </a:rPr>
              <a:t>alert(window.navigator.userAgent);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22612" y="4111412"/>
            <a:ext cx="5824538" cy="2216576"/>
          </a:xfrm>
          <a:prstGeom prst="roundRect">
            <a:avLst>
              <a:gd name="adj" fmla="val 5073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446212" y="2668889"/>
            <a:ext cx="2584449" cy="987504"/>
          </a:xfrm>
          <a:prstGeom prst="wedgeRoundRectCallout">
            <a:avLst>
              <a:gd name="adj1" fmla="val 67439"/>
              <a:gd name="adj2" fmla="val -1384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The browser window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291012" y="2668889"/>
            <a:ext cx="3175000" cy="987504"/>
          </a:xfrm>
          <a:prstGeom prst="wedgeRoundRectCallout">
            <a:avLst>
              <a:gd name="adj1" fmla="val 10372"/>
              <a:gd name="adj2" fmla="val -1367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The navigator in the browser window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7728786" y="2644826"/>
            <a:ext cx="3175000" cy="987504"/>
          </a:xfrm>
          <a:prstGeom prst="wedgeRoundRectCallout">
            <a:avLst>
              <a:gd name="adj1" fmla="val -42175"/>
              <a:gd name="adj2" fmla="val -1335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The userAgent (browser ID)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69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GB" dirty="0" smtClean="0"/>
              <a:t> object</a:t>
            </a:r>
          </a:p>
          <a:p>
            <a:pPr lvl="1">
              <a:lnSpc>
                <a:spcPct val="100000"/>
              </a:lnSpc>
              <a:defRPr/>
            </a:pPr>
            <a:r>
              <a:rPr lang="en-GB" dirty="0" smtClean="0"/>
              <a:t>Provides some built-in arrays of specific objects on the currently loaded Web page</a:t>
            </a:r>
          </a:p>
          <a:p>
            <a:pPr lvl="1">
              <a:lnSpc>
                <a:spcPct val="100000"/>
              </a:lnSpc>
              <a:defRPr/>
            </a:pPr>
            <a:endParaRPr lang="en-GB" dirty="0" smtClean="0"/>
          </a:p>
          <a:p>
            <a:pPr lvl="1">
              <a:lnSpc>
                <a:spcPct val="100000"/>
              </a:lnSpc>
              <a:defRPr/>
            </a:pPr>
            <a:endParaRPr lang="en-GB" dirty="0" smtClean="0"/>
          </a:p>
          <a:p>
            <a:pPr>
              <a:lnSpc>
                <a:spcPct val="100000"/>
              </a:lnSpc>
              <a:defRPr/>
            </a:pP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document.location</a:t>
            </a:r>
          </a:p>
          <a:p>
            <a:pPr lvl="1">
              <a:lnSpc>
                <a:spcPct val="100000"/>
              </a:lnSpc>
              <a:defRPr/>
            </a:pPr>
            <a:r>
              <a:rPr lang="en-GB" dirty="0" smtClean="0"/>
              <a:t>Used to access the currently open URL or redirect the browser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Screen Object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138236" y="3131403"/>
            <a:ext cx="9909176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document.links[0].href = "yahoo.com";</a:t>
            </a:r>
          </a:p>
          <a:p>
            <a:pPr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document.write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This is some &lt;b&gt;bold text&lt;/b&gt;");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138236" y="5715000"/>
            <a:ext cx="99091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document.location = "http://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www.yahoo.com";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2188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484812" y="2514600"/>
            <a:ext cx="5867400" cy="1568497"/>
          </a:xfrm>
        </p:spPr>
        <p:txBody>
          <a:bodyPr/>
          <a:lstStyle/>
          <a:p>
            <a:r>
              <a:rPr lang="en-US" dirty="0" smtClean="0"/>
              <a:t>Built-In</a:t>
            </a:r>
            <a:br>
              <a:rPr lang="en-US" dirty="0" smtClean="0"/>
            </a:br>
            <a:r>
              <a:rPr lang="en-US" dirty="0" smtClean="0"/>
              <a:t>Browser </a:t>
            </a:r>
            <a:r>
              <a:rPr lang="en-US" dirty="0"/>
              <a:t>Objects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484812" y="4336031"/>
            <a:ext cx="58674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www.daaq.net/old/images/js_bom_hierarch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1676400"/>
            <a:ext cx="426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43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>
          <a:xfrm>
            <a:off x="783483" y="5337800"/>
            <a:ext cx="1064493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Document </a:t>
            </a:r>
            <a:r>
              <a:rPr lang="en-US" dirty="0" smtClean="0"/>
              <a:t>Object Model </a:t>
            </a:r>
            <a:r>
              <a:rPr lang="en-US" dirty="0"/>
              <a:t>(DOM) </a:t>
            </a:r>
            <a:endParaRPr lang="bg-BG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84" y="1124089"/>
            <a:ext cx="6834928" cy="3915152"/>
          </a:xfrm>
          <a:prstGeom prst="roundRect">
            <a:avLst>
              <a:gd name="adj" fmla="val 8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366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1893</Words>
  <Application>Microsoft Office PowerPoint</Application>
  <PresentationFormat>Custom</PresentationFormat>
  <Paragraphs>350</Paragraphs>
  <Slides>45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SoftUni 16x9</vt:lpstr>
      <vt:lpstr>DOM</vt:lpstr>
      <vt:lpstr>Table of Contents </vt:lpstr>
      <vt:lpstr>The Built-In Browser Objects</vt:lpstr>
      <vt:lpstr>Built-in Browser Objects</vt:lpstr>
      <vt:lpstr>Opening New Window – Example</vt:lpstr>
      <vt:lpstr>The Navigator Object</vt:lpstr>
      <vt:lpstr>The Screen Object</vt:lpstr>
      <vt:lpstr>Built-In Browser Objects</vt:lpstr>
      <vt:lpstr>Document Object Model (DOM) </vt:lpstr>
      <vt:lpstr>Document Object Model</vt:lpstr>
      <vt:lpstr>The DOM API</vt:lpstr>
      <vt:lpstr>The DOM API</vt:lpstr>
      <vt:lpstr>HTML Elements – Common Properties</vt:lpstr>
      <vt:lpstr>DOM Objects and Types</vt:lpstr>
      <vt:lpstr>DOM Objects</vt:lpstr>
      <vt:lpstr>Selecting DOM Elements </vt:lpstr>
      <vt:lpstr>Selecting HTML Elements from DOM</vt:lpstr>
      <vt:lpstr>Selecing with document.getElementsBy…</vt:lpstr>
      <vt:lpstr>document.getElementsBy…</vt:lpstr>
      <vt:lpstr>Query Selectors</vt:lpstr>
      <vt:lpstr>Query Selectors</vt:lpstr>
      <vt:lpstr>Selecting Inner Elements</vt:lpstr>
      <vt:lpstr>Selecting Inner Elements</vt:lpstr>
      <vt:lpstr>NodeList</vt:lpstr>
      <vt:lpstr>NodeList</vt:lpstr>
      <vt:lpstr>NodeList</vt:lpstr>
      <vt:lpstr>Static NodeList &amp; Live NodeList</vt:lpstr>
      <vt:lpstr>Static and Live NodeList</vt:lpstr>
      <vt:lpstr>Static NodeList and Live NodeList</vt:lpstr>
      <vt:lpstr>Traversing the DOM</vt:lpstr>
      <vt:lpstr>Traversing the DOM</vt:lpstr>
      <vt:lpstr>Traversing the DOM – Example</vt:lpstr>
      <vt:lpstr>Manipulating the DOM</vt:lpstr>
      <vt:lpstr>Creating HTML Elements</vt:lpstr>
      <vt:lpstr>Inserting Elements Before / After Element</vt:lpstr>
      <vt:lpstr>Removing Elements</vt:lpstr>
      <vt:lpstr>Altering the Elements</vt:lpstr>
      <vt:lpstr>Appending DOM Elements</vt:lpstr>
      <vt:lpstr>DOM Optimizations</vt:lpstr>
      <vt:lpstr>Optimizing the Appending of Elements</vt:lpstr>
      <vt:lpstr>Using DocumentFragment</vt:lpstr>
      <vt:lpstr>Summary</vt:lpstr>
      <vt:lpstr>JavaScript DOM and Events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 and Events</dc:title>
  <dc:subject>Software Development Course</dc:subject>
  <dc:creator/>
  <cp:keywords>JS, JavaScript, DOM, events,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2015-03-25T10:01:43Z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